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445" r:id="rId3"/>
    <p:sldId id="518" r:id="rId4"/>
    <p:sldId id="519" r:id="rId5"/>
    <p:sldId id="496" r:id="rId6"/>
    <p:sldId id="497" r:id="rId7"/>
    <p:sldId id="498" r:id="rId8"/>
    <p:sldId id="501" r:id="rId9"/>
    <p:sldId id="502" r:id="rId10"/>
    <p:sldId id="506" r:id="rId11"/>
    <p:sldId id="507" r:id="rId12"/>
    <p:sldId id="508" r:id="rId1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새굴림" panose="02030600000101010101" pitchFamily="18" charset="-127"/>
      <p:regular r:id="rId18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0D0E3"/>
    <a:srgbClr val="009EA8"/>
    <a:srgbClr val="006699"/>
    <a:srgbClr val="00A0C6"/>
    <a:srgbClr val="8BE9FF"/>
    <a:srgbClr val="009E9A"/>
    <a:srgbClr val="00C4F2"/>
    <a:srgbClr val="FF9933"/>
    <a:srgbClr val="C35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7" autoAdjust="0"/>
    <p:restoredTop sz="94160" autoAdjust="0"/>
  </p:normalViewPr>
  <p:slideViewPr>
    <p:cSldViewPr>
      <p:cViewPr varScale="1">
        <p:scale>
          <a:sx n="165" d="100"/>
          <a:sy n="165" d="100"/>
        </p:scale>
        <p:origin x="1536" y="192"/>
      </p:cViewPr>
      <p:guideLst>
        <p:guide orient="horz" pos="572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8952"/>
    </p:cViewPr>
  </p:sorterViewPr>
  <p:notesViewPr>
    <p:cSldViewPr>
      <p:cViewPr varScale="1">
        <p:scale>
          <a:sx n="81" d="100"/>
          <a:sy n="81" d="100"/>
        </p:scale>
        <p:origin x="-94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2020. 7. 13.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2020. 7. 13.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1193169"/>
            <a:ext cx="7186613" cy="7940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따라</a:t>
            </a:r>
            <a:r>
              <a:rPr kumimoji="0" lang="en-US" altLang="ko-KR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하면서 배우는 </a:t>
            </a:r>
            <a:r>
              <a:rPr kumimoji="0" lang="ko-KR" altLang="en-US" sz="2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endParaRPr kumimoji="0" lang="en-US" altLang="ko-KR" sz="2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메가</a:t>
            </a:r>
            <a:r>
              <a:rPr kumimoji="0" lang="en-US" altLang="ko-KR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2560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으로 </a:t>
            </a: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마이크로컨트롤러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시작하기</a:t>
            </a:r>
            <a:endParaRPr kumimoji="0" lang="de-DE" altLang="ko-KR" sz="1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2274257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>
                <a:ea typeface="맑은 고딕" pitchFamily="50" charset="-127"/>
              </a:rPr>
              <a:t>허경용</a:t>
            </a:r>
            <a:r>
              <a:rPr kumimoji="0" lang="ko-KR" altLang="en-US" sz="1050" dirty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072"/>
            </a:avLst>
          </a:prstGeom>
          <a:noFill/>
          <a:ln w="53975">
            <a:solidFill>
              <a:srgbClr val="80D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19067" y="5391150"/>
            <a:ext cx="2160583" cy="986519"/>
            <a:chOff x="2278067" y="5410200"/>
            <a:chExt cx="2160583" cy="986519"/>
          </a:xfrm>
        </p:grpSpPr>
        <p:pic>
          <p:nvPicPr>
            <p:cNvPr id="340994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6" b="30251"/>
            <a:stretch/>
          </p:blipFill>
          <p:spPr bwMode="auto">
            <a:xfrm rot="16200000">
              <a:off x="2832739" y="4924157"/>
              <a:ext cx="917890" cy="202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 userDrawn="1"/>
          </p:nvSpPr>
          <p:spPr>
            <a:xfrm>
              <a:off x="3923928" y="5410200"/>
              <a:ext cx="514722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099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5874" y="-1870537"/>
            <a:ext cx="3565991" cy="858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gradFill flip="none" rotWithShape="1">
            <a:gsLst>
              <a:gs pos="11000">
                <a:srgbClr val="009EA8">
                  <a:alpha val="93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3275856" y="93663"/>
            <a:ext cx="5682408" cy="526106"/>
            <a:chOff x="4190275" y="188640"/>
            <a:chExt cx="5684696" cy="524792"/>
          </a:xfrm>
        </p:grpSpPr>
        <p:sp>
          <p:nvSpPr>
            <p:cNvPr id="4" name="직사각형 3"/>
            <p:cNvSpPr/>
            <p:nvPr/>
          </p:nvSpPr>
          <p:spPr>
            <a:xfrm>
              <a:off x="5414904" y="188640"/>
              <a:ext cx="4460067" cy="524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lvl="1" algn="l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kumimoji="1" lang="ko-KR" altLang="en-US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디지털 데이터 출력 </a:t>
              </a:r>
              <a:r>
                <a:rPr kumimoji="1" lang="en-US" altLang="ko-KR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: LED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4190275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05</a:t>
              </a:r>
              <a:endParaRPr lang="ko-KR" altLang="en-US" sz="2800" b="1" dirty="0">
                <a:solidFill>
                  <a:srgbClr val="009EA8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 rot="5400000">
            <a:off x="3944669" y="1656035"/>
            <a:ext cx="6858000" cy="3545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" y="2780928"/>
            <a:ext cx="6362700" cy="99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>
                <a:tab pos="2514600" algn="l"/>
              </a:tabLst>
              <a:defRPr/>
            </a:pPr>
            <a:r>
              <a:rPr kumimoji="1" lang="en-US" altLang="ko-KR" sz="5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you!!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"/>
          <a:stretch/>
        </p:blipFill>
        <p:spPr bwMode="auto">
          <a:xfrm>
            <a:off x="6334879" y="4074"/>
            <a:ext cx="2811760" cy="686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 eaLnBrk="1" latinLnBrk="1" hangingPunct="1">
              <a:spcBef>
                <a:spcPct val="20000"/>
              </a:spcBef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2020. 7. 13.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3041" y="5085184"/>
            <a:ext cx="547260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디지털 데이터 입력 </a:t>
            </a:r>
            <a:r>
              <a:rPr lang="en-US" altLang="ko-KR" sz="3600" b="1" dirty="0">
                <a:latin typeface="+mj-ea"/>
                <a:ea typeface="+mj-ea"/>
              </a:rPr>
              <a:t>: </a:t>
            </a:r>
            <a:r>
              <a:rPr lang="ko-KR" altLang="en-US" sz="3600" b="1" dirty="0">
                <a:latin typeface="+mj-ea"/>
                <a:ea typeface="+mj-ea"/>
              </a:rPr>
              <a:t>버튼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4602548"/>
            <a:ext cx="3749434" cy="17787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버튼을 누른 횟수 세기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32038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3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버튼이 눌러진 경우 횟수를 증가시키면</a:t>
            </a:r>
            <a:r>
              <a:rPr lang="en-US" altLang="ko-KR" sz="2200" b="1" spc="-100" dirty="0">
                <a:latin typeface="+mn-ea"/>
                <a:ea typeface="+mn-ea"/>
              </a:rPr>
              <a:t>,</a:t>
            </a:r>
            <a:r>
              <a:rPr lang="ko-KR" altLang="en-US" sz="2200" b="1" spc="-100" dirty="0">
                <a:latin typeface="+mn-ea"/>
                <a:ea typeface="+mn-ea"/>
              </a:rPr>
              <a:t> 버튼을 누른 상태로 있으면 횟수가 계속 증가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3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버튼의 이전 상태</a:t>
            </a:r>
            <a:r>
              <a:rPr lang="en-US" altLang="ko-KR" sz="2200" b="1" spc="-100" dirty="0">
                <a:latin typeface="+mn-ea"/>
                <a:ea typeface="+mn-ea"/>
              </a:rPr>
              <a:t>(</a:t>
            </a:r>
            <a:r>
              <a:rPr lang="en-US" altLang="ko-KR" sz="2200" b="1" spc="-100" dirty="0" err="1">
                <a:latin typeface="+mn-ea"/>
                <a:ea typeface="+mn-ea"/>
              </a:rPr>
              <a:t>state_previous</a:t>
            </a:r>
            <a:r>
              <a:rPr lang="en-US" altLang="ko-KR" sz="2200" b="1" spc="-100" dirty="0">
                <a:latin typeface="+mn-ea"/>
                <a:ea typeface="+mn-ea"/>
              </a:rPr>
              <a:t>)</a:t>
            </a:r>
            <a:r>
              <a:rPr lang="ko-KR" altLang="en-US" sz="2200" b="1" spc="-100" dirty="0">
                <a:latin typeface="+mn-ea"/>
                <a:ea typeface="+mn-ea"/>
              </a:rPr>
              <a:t>와 현재 상태</a:t>
            </a:r>
            <a:r>
              <a:rPr lang="en-US" altLang="ko-KR" sz="2200" b="1" spc="-100" dirty="0">
                <a:latin typeface="+mn-ea"/>
                <a:ea typeface="+mn-ea"/>
              </a:rPr>
              <a:t>(</a:t>
            </a:r>
            <a:r>
              <a:rPr lang="en-US" altLang="ko-KR" sz="2200" b="1" spc="-100" dirty="0" err="1">
                <a:latin typeface="+mn-ea"/>
                <a:ea typeface="+mn-ea"/>
              </a:rPr>
              <a:t>state_current</a:t>
            </a:r>
            <a:r>
              <a:rPr lang="en-US" altLang="ko-KR" sz="2200" b="1" spc="-100" dirty="0">
                <a:latin typeface="+mn-ea"/>
                <a:ea typeface="+mn-ea"/>
              </a:rPr>
              <a:t>)</a:t>
            </a:r>
            <a:r>
              <a:rPr lang="ko-KR" altLang="en-US" sz="2200" b="1" spc="-100" dirty="0">
                <a:latin typeface="+mn-ea"/>
                <a:ea typeface="+mn-ea"/>
              </a:rPr>
              <a:t>를 비교하여</a:t>
            </a:r>
            <a:r>
              <a:rPr lang="en-US" altLang="ko-KR" sz="2200" b="1" spc="-100" dirty="0">
                <a:latin typeface="+mn-ea"/>
                <a:ea typeface="+mn-ea"/>
              </a:rPr>
              <a:t>, </a:t>
            </a:r>
            <a:r>
              <a:rPr lang="ko-KR" altLang="en-US" sz="2200" b="1" spc="-100" dirty="0">
                <a:latin typeface="+mn-ea"/>
                <a:ea typeface="+mn-ea"/>
              </a:rPr>
              <a:t>이전 상태가 눌러지지 않은 상태이고 현재 상태가 눌러진 상태인 경우에만 횟수를 증가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3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버튼의 기계적인 진동에 의해 버튼을 누를 때 </a:t>
            </a:r>
            <a:r>
              <a:rPr lang="en-US" altLang="ko-KR" sz="2200" b="1" spc="-100" dirty="0">
                <a:latin typeface="+mn-ea"/>
                <a:ea typeface="+mn-ea"/>
              </a:rPr>
              <a:t>ON/OFF</a:t>
            </a:r>
            <a:r>
              <a:rPr lang="ko-KR" altLang="en-US" sz="2200" b="1" spc="-100" dirty="0">
                <a:latin typeface="+mn-ea"/>
                <a:ea typeface="+mn-ea"/>
              </a:rPr>
              <a:t>가 반복해서 나타날 수 있으며</a:t>
            </a:r>
            <a:r>
              <a:rPr lang="en-US" altLang="ko-KR" sz="2200" b="1" spc="-100" dirty="0">
                <a:latin typeface="+mn-ea"/>
                <a:ea typeface="+mn-ea"/>
              </a:rPr>
              <a:t>, </a:t>
            </a:r>
            <a:r>
              <a:rPr lang="ko-KR" altLang="en-US" sz="2200" b="1" spc="-100" dirty="0">
                <a:latin typeface="+mn-ea"/>
                <a:ea typeface="+mn-ea"/>
              </a:rPr>
              <a:t>이를 </a:t>
            </a:r>
            <a:r>
              <a:rPr lang="ko-KR" altLang="en-US" sz="2200" b="1" spc="-100" dirty="0" err="1">
                <a:latin typeface="+mn-ea"/>
                <a:ea typeface="+mn-ea"/>
              </a:rPr>
              <a:t>바운싱</a:t>
            </a:r>
            <a:r>
              <a:rPr lang="ko-KR" altLang="en-US" sz="2200" b="1" spc="-100" dirty="0">
                <a:latin typeface="+mn-ea"/>
                <a:ea typeface="+mn-ea"/>
              </a:rPr>
              <a:t> 또는 </a:t>
            </a:r>
            <a:r>
              <a:rPr lang="ko-KR" altLang="en-US" sz="2200" b="1" spc="-100" dirty="0" err="1">
                <a:latin typeface="+mn-ea"/>
                <a:ea typeface="+mn-ea"/>
              </a:rPr>
              <a:t>채터링이라</a:t>
            </a:r>
            <a:r>
              <a:rPr lang="ko-KR" altLang="en-US" sz="2200" b="1" spc="-100" dirty="0">
                <a:latin typeface="+mn-ea"/>
                <a:ea typeface="+mn-ea"/>
              </a:rPr>
              <a:t> 함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4005064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채터링을</a:t>
            </a:r>
            <a:r>
              <a:rPr lang="ko-KR" altLang="en-US" sz="2000" spc="-50" dirty="0">
                <a:latin typeface="+mn-ea"/>
                <a:ea typeface="+mn-ea"/>
              </a:rPr>
              <a:t> 없애는 것을 </a:t>
            </a:r>
            <a:r>
              <a:rPr lang="ko-KR" altLang="en-US" sz="2000" spc="-50" dirty="0" err="1">
                <a:latin typeface="+mn-ea"/>
                <a:ea typeface="+mn-ea"/>
              </a:rPr>
              <a:t>디바운싱이라</a:t>
            </a:r>
            <a:r>
              <a:rPr lang="ko-KR" altLang="en-US" sz="2000" spc="-50" dirty="0">
                <a:latin typeface="+mn-ea"/>
                <a:ea typeface="+mn-ea"/>
              </a:rPr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2073074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6-5 : </a:t>
            </a:r>
            <a:r>
              <a:rPr lang="ko-KR" altLang="en-US" dirty="0"/>
              <a:t>버튼을 누른 횟수 세기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83568" y="1118566"/>
            <a:ext cx="7763333" cy="4974730"/>
            <a:chOff x="827584" y="1556792"/>
            <a:chExt cx="7763333" cy="497473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1556792"/>
              <a:ext cx="7750000" cy="270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4134855"/>
              <a:ext cx="7763333" cy="239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64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맺는말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데이터 핀을 통한 디지털 데이터 입력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1249164"/>
            <a:ext cx="7776864" cy="79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 err="1">
                <a:latin typeface="+mn-ea"/>
                <a:ea typeface="+mn-ea"/>
              </a:rPr>
              <a:t>digitalRead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함수로 비트 단위 입력이 가능하지만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 err="1">
                <a:latin typeface="+mn-ea"/>
                <a:ea typeface="+mn-ea"/>
              </a:rPr>
              <a:t>pinMode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함수로 입력으로 사용할 것임을 먼저 지정해야 함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9512" y="2513112"/>
            <a:ext cx="8556171" cy="8647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버튼이 눌러지지 않은 경우 회로가 오픈 상태에 있어 핀으로의 입력이 결정되지 않는 </a:t>
            </a:r>
            <a:r>
              <a:rPr lang="ko-KR" altLang="en-US" sz="2200" b="1" spc="-100" dirty="0" err="1">
                <a:latin typeface="+mn-ea"/>
                <a:ea typeface="+mn-ea"/>
              </a:rPr>
              <a:t>플로팅</a:t>
            </a:r>
            <a:r>
              <a:rPr lang="ko-KR" altLang="en-US" sz="2200" b="1" spc="-100" dirty="0">
                <a:latin typeface="+mn-ea"/>
                <a:ea typeface="+mn-ea"/>
              </a:rPr>
              <a:t> 상태 발생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3356992"/>
            <a:ext cx="7776864" cy="2269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풀업</a:t>
            </a:r>
            <a:r>
              <a:rPr lang="ko-KR" altLang="en-US" sz="2000" spc="-50" dirty="0">
                <a:latin typeface="+mn-ea"/>
                <a:ea typeface="+mn-ea"/>
              </a:rPr>
              <a:t> 저항으로 버튼이 눌러지지 않은 경우 </a:t>
            </a:r>
            <a:r>
              <a:rPr lang="en-US" altLang="ko-KR" sz="2000" spc="-50" dirty="0">
                <a:latin typeface="+mn-ea"/>
                <a:ea typeface="+mn-ea"/>
              </a:rPr>
              <a:t>HIGH</a:t>
            </a:r>
            <a:r>
              <a:rPr lang="ko-KR" altLang="en-US" sz="2000" spc="-50" dirty="0">
                <a:latin typeface="+mn-ea"/>
                <a:ea typeface="+mn-ea"/>
              </a:rPr>
              <a:t>가 입력되도록 설정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풀다운 저항으로 버튼이 눌러지지 않은 경우 </a:t>
            </a:r>
            <a:r>
              <a:rPr lang="en-US" altLang="ko-KR" sz="2000" spc="-50" dirty="0">
                <a:latin typeface="+mn-ea"/>
                <a:ea typeface="+mn-ea"/>
              </a:rPr>
              <a:t>LOW</a:t>
            </a:r>
            <a:r>
              <a:rPr lang="ko-KR" altLang="en-US" sz="2000" spc="-50" dirty="0">
                <a:latin typeface="+mn-ea"/>
                <a:ea typeface="+mn-ea"/>
              </a:rPr>
              <a:t>가 입력되도록 설정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ATmega2560 </a:t>
            </a:r>
            <a:r>
              <a:rPr lang="ko-KR" altLang="en-US" sz="2000" spc="-50" dirty="0">
                <a:latin typeface="+mn-ea"/>
                <a:ea typeface="+mn-ea"/>
              </a:rPr>
              <a:t>내부에는 </a:t>
            </a:r>
            <a:r>
              <a:rPr lang="ko-KR" altLang="en-US" sz="2000" spc="-50" dirty="0" err="1">
                <a:latin typeface="+mn-ea"/>
                <a:ea typeface="+mn-ea"/>
              </a:rPr>
              <a:t>풀업</a:t>
            </a:r>
            <a:r>
              <a:rPr lang="ko-KR" altLang="en-US" sz="2000" spc="-50" dirty="0">
                <a:latin typeface="+mn-ea"/>
                <a:ea typeface="+mn-ea"/>
              </a:rPr>
              <a:t> 저항이 포함되어 있으므로 별도의 저항 연결 없이 사용 가능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8456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연결 </a:t>
            </a:r>
            <a:r>
              <a:rPr lang="en-US" altLang="ko-KR" dirty="0"/>
              <a:t>– </a:t>
            </a:r>
            <a:r>
              <a:rPr lang="ko-KR" altLang="en-US" dirty="0"/>
              <a:t>기본 회로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48" y="1556792"/>
            <a:ext cx="2721767" cy="40443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09" y="3140968"/>
            <a:ext cx="2773333" cy="1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7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입력을 위한 함수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28800"/>
            <a:ext cx="6634286" cy="15542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029816"/>
            <a:ext cx="6634286" cy="1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0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입력을 위한 함수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27584" y="1386006"/>
            <a:ext cx="7200800" cy="4662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새굴림" pitchFamily="18" charset="-127"/>
                <a:ea typeface="새굴림" pitchFamily="18" charset="-127"/>
              </a:rPr>
              <a:t>int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 </a:t>
            </a:r>
            <a:r>
              <a:rPr lang="en-US" altLang="ko-KR" dirty="0" err="1">
                <a:latin typeface="새굴림" pitchFamily="18" charset="-127"/>
                <a:ea typeface="새굴림" pitchFamily="18" charset="-127"/>
              </a:rPr>
              <a:t>pushButton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 = 2;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새굴림" pitchFamily="18" charset="-127"/>
              <a:ea typeface="새굴림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void setup() 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  </a:t>
            </a:r>
            <a:r>
              <a:rPr lang="en-US" altLang="ko-KR" dirty="0" err="1">
                <a:latin typeface="새굴림" pitchFamily="18" charset="-127"/>
                <a:ea typeface="새굴림" pitchFamily="18" charset="-127"/>
              </a:rPr>
              <a:t>Serial.begin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(9600);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  </a:t>
            </a:r>
            <a:r>
              <a:rPr lang="en-US" altLang="ko-KR" dirty="0" err="1">
                <a:latin typeface="새굴림" pitchFamily="18" charset="-127"/>
                <a:ea typeface="새굴림" pitchFamily="18" charset="-127"/>
              </a:rPr>
              <a:t>pinMode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(</a:t>
            </a:r>
            <a:r>
              <a:rPr lang="en-US" altLang="ko-KR" dirty="0" err="1">
                <a:latin typeface="새굴림" pitchFamily="18" charset="-127"/>
                <a:ea typeface="새굴림" pitchFamily="18" charset="-127"/>
              </a:rPr>
              <a:t>pushButton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, INPUT);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새굴림" pitchFamily="18" charset="-127"/>
              <a:ea typeface="새굴림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void loop() 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  </a:t>
            </a:r>
            <a:r>
              <a:rPr lang="en-US" altLang="ko-KR" dirty="0" err="1">
                <a:latin typeface="새굴림" pitchFamily="18" charset="-127"/>
                <a:ea typeface="새굴림" pitchFamily="18" charset="-127"/>
              </a:rPr>
              <a:t>int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 </a:t>
            </a:r>
            <a:r>
              <a:rPr lang="en-US" altLang="ko-KR" dirty="0" err="1">
                <a:latin typeface="새굴림" pitchFamily="18" charset="-127"/>
                <a:ea typeface="새굴림" pitchFamily="18" charset="-127"/>
              </a:rPr>
              <a:t>buttonState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 = </a:t>
            </a:r>
            <a:r>
              <a:rPr lang="en-US" altLang="ko-KR" dirty="0" err="1">
                <a:latin typeface="새굴림" pitchFamily="18" charset="-127"/>
                <a:ea typeface="새굴림" pitchFamily="18" charset="-127"/>
              </a:rPr>
              <a:t>digitalRead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(</a:t>
            </a:r>
            <a:r>
              <a:rPr lang="en-US" altLang="ko-KR" dirty="0" err="1">
                <a:latin typeface="새굴림" pitchFamily="18" charset="-127"/>
                <a:ea typeface="새굴림" pitchFamily="18" charset="-127"/>
              </a:rPr>
              <a:t>pushButton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  </a:t>
            </a:r>
            <a:r>
              <a:rPr lang="en-US" altLang="ko-KR" dirty="0" err="1">
                <a:latin typeface="새굴림" pitchFamily="18" charset="-127"/>
                <a:ea typeface="새굴림" pitchFamily="18" charset="-127"/>
              </a:rPr>
              <a:t>Serial.println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(</a:t>
            </a:r>
            <a:r>
              <a:rPr lang="en-US" altLang="ko-KR" dirty="0" err="1">
                <a:latin typeface="새굴림" pitchFamily="18" charset="-127"/>
                <a:ea typeface="새굴림" pitchFamily="18" charset="-127"/>
              </a:rPr>
              <a:t>buttonState</a:t>
            </a: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새굴림" pitchFamily="18" charset="-127"/>
                <a:ea typeface="새굴림" pitchFamily="18" charset="-127"/>
              </a:rPr>
              <a:t>}</a:t>
            </a:r>
            <a:endParaRPr lang="ko-KR" altLang="en-US" dirty="0"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361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연결 </a:t>
            </a:r>
            <a:r>
              <a:rPr lang="en-US" altLang="ko-KR" dirty="0"/>
              <a:t>– </a:t>
            </a:r>
            <a:r>
              <a:rPr lang="ko-KR" altLang="en-US" dirty="0"/>
              <a:t>풀다운 저항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40147"/>
            <a:ext cx="4528126" cy="4082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879481"/>
            <a:ext cx="2906667" cy="34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연결 </a:t>
            </a:r>
            <a:r>
              <a:rPr lang="en-US" altLang="ko-KR" dirty="0"/>
              <a:t>– </a:t>
            </a:r>
            <a:r>
              <a:rPr lang="ko-KR" altLang="en-US" dirty="0" err="1"/>
              <a:t>풀업</a:t>
            </a:r>
            <a:r>
              <a:rPr lang="ko-KR" altLang="en-US" dirty="0"/>
              <a:t> 저항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4528126" cy="4095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950958"/>
            <a:ext cx="2923333" cy="33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7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연결</a:t>
            </a: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5821060"/>
              </p:ext>
            </p:extLst>
          </p:nvPr>
        </p:nvGraphicFramePr>
        <p:xfrm>
          <a:off x="684855" y="1412776"/>
          <a:ext cx="7775577" cy="446404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9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1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601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kern="1200" spc="-5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풀업</a:t>
                      </a:r>
                      <a:r>
                        <a:rPr kumimoji="1" lang="en-US" altLang="ko-KR" sz="2000" kern="1200" spc="-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2000" kern="1200" spc="-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풀다운</a:t>
                      </a:r>
                      <a:endParaRPr kumimoji="1" lang="en-US" altLang="ko-KR" sz="2000" kern="1200" spc="-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2000" kern="1200" spc="-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저항 사용</a:t>
                      </a: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kern="1200" spc="-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버튼 누르지 않음</a:t>
                      </a: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kern="1200" spc="-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버튼 누름</a:t>
                      </a: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601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kern="1200" spc="-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 </a:t>
                      </a:r>
                      <a:r>
                        <a:rPr kumimoji="1" lang="ko-KR" altLang="en-US" sz="2000" kern="1200" spc="-5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안함</a:t>
                      </a:r>
                      <a:endParaRPr kumimoji="1" lang="ko-KR" altLang="en-US" sz="2000" kern="1200" spc="-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kern="1200" spc="-5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플로팅</a:t>
                      </a:r>
                      <a:endParaRPr kumimoji="1" lang="en-US" altLang="ko-KR" sz="2000" kern="1200" spc="-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2000" kern="1200" spc="-50" dirty="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+mn-cs"/>
                        </a:rPr>
                        <a:t>(1</a:t>
                      </a:r>
                      <a:r>
                        <a:rPr kumimoji="1" lang="ko-KR" altLang="en-US" sz="2000" kern="1200" spc="-50" dirty="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+mn-cs"/>
                        </a:rPr>
                        <a:t>이나 </a:t>
                      </a:r>
                      <a:r>
                        <a:rPr kumimoji="1" lang="en-US" altLang="ko-KR" sz="2000" kern="1200" spc="-50" dirty="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r>
                        <a:rPr kumimoji="1" lang="ko-KR" altLang="en-US" sz="2000" kern="1200" spc="-50" dirty="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+mn-cs"/>
                        </a:rPr>
                        <a:t>이 아닌 </a:t>
                      </a:r>
                      <a:endParaRPr kumimoji="1" lang="en-US" altLang="ko-KR" sz="2000" kern="1200" spc="-50" dirty="0">
                        <a:solidFill>
                          <a:srgbClr val="FF66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2000" kern="1200" spc="-50" dirty="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+mn-cs"/>
                        </a:rPr>
                        <a:t>미결정 상태</a:t>
                      </a:r>
                      <a:r>
                        <a:rPr kumimoji="1" lang="en-US" altLang="ko-KR" sz="2000" kern="1200" spc="-50" dirty="0">
                          <a:solidFill>
                            <a:srgbClr val="FF6600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kumimoji="1" lang="ko-KR" altLang="en-US" sz="2000" kern="1200" spc="-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01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kern="1200" spc="-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풀다운 저항 사용</a:t>
                      </a: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endParaRPr kumimoji="1" lang="ko-KR" altLang="en-US" sz="2000" kern="1200" spc="-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kumimoji="1" lang="ko-KR" altLang="en-US" sz="2000" kern="1200" spc="-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60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kern="1200" spc="-5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풀업</a:t>
                      </a:r>
                      <a:r>
                        <a:rPr kumimoji="1" lang="ko-KR" altLang="en-US" sz="2000" kern="1200" spc="-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저항 사용</a:t>
                      </a: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kumimoji="1" lang="ko-KR" altLang="en-US" sz="2000" kern="1200" spc="-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endParaRPr kumimoji="1" lang="ko-KR" altLang="en-US" sz="2000" kern="1200" spc="-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13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입력을 위한 함수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28800"/>
            <a:ext cx="6634286" cy="15542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029816"/>
            <a:ext cx="6634286" cy="1343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91104" y="2599844"/>
            <a:ext cx="916910" cy="236470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4218488" y="3212976"/>
            <a:ext cx="35125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o-KR" altLang="en-US" sz="1800" b="1" dirty="0" err="1">
                <a:solidFill>
                  <a:srgbClr val="FF6600"/>
                </a:solidFill>
                <a:latin typeface="+mn-ea"/>
                <a:ea typeface="+mn-ea"/>
              </a:rPr>
              <a:t>마이크로컨트롤러</a:t>
            </a:r>
            <a:r>
              <a:rPr lang="ko-KR" altLang="en-US" sz="1800" b="1" dirty="0">
                <a:solidFill>
                  <a:srgbClr val="FF6600"/>
                </a:solidFill>
                <a:latin typeface="+mn-ea"/>
                <a:ea typeface="+mn-ea"/>
              </a:rPr>
              <a:t> 내부에 </a:t>
            </a:r>
            <a:endParaRPr lang="en-US" altLang="ko-KR" sz="1800" b="1" dirty="0">
              <a:solidFill>
                <a:srgbClr val="FF6600"/>
              </a:solidFill>
              <a:latin typeface="+mn-ea"/>
              <a:ea typeface="+mn-ea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ko-KR" altLang="en-US" sz="1800" b="1" dirty="0">
                <a:solidFill>
                  <a:srgbClr val="FF6600"/>
                </a:solidFill>
                <a:latin typeface="+mn-ea"/>
                <a:ea typeface="+mn-ea"/>
              </a:rPr>
              <a:t>내장 </a:t>
            </a:r>
            <a:r>
              <a:rPr lang="ko-KR" altLang="en-US" sz="1800" b="1" dirty="0" err="1">
                <a:solidFill>
                  <a:srgbClr val="FF6600"/>
                </a:solidFill>
                <a:latin typeface="+mn-ea"/>
                <a:ea typeface="+mn-ea"/>
              </a:rPr>
              <a:t>풀업</a:t>
            </a:r>
            <a:r>
              <a:rPr lang="ko-KR" altLang="en-US" sz="1800" b="1" dirty="0">
                <a:solidFill>
                  <a:srgbClr val="FF6600"/>
                </a:solidFill>
                <a:latin typeface="+mn-ea"/>
                <a:ea typeface="+mn-ea"/>
              </a:rPr>
              <a:t> 저항이 포함되어 있음</a:t>
            </a:r>
          </a:p>
        </p:txBody>
      </p:sp>
      <p:cxnSp>
        <p:nvCxnSpPr>
          <p:cNvPr id="13" name="꺾인 연결선 12"/>
          <p:cNvCxnSpPr>
            <a:stCxn id="12" idx="1"/>
            <a:endCxn id="11" idx="2"/>
          </p:cNvCxnSpPr>
          <p:nvPr/>
        </p:nvCxnSpPr>
        <p:spPr>
          <a:xfrm rot="10800000">
            <a:off x="3349560" y="2836314"/>
            <a:ext cx="868929" cy="699828"/>
          </a:xfrm>
          <a:prstGeom prst="bentConnector2">
            <a:avLst/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07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6-2 : </a:t>
            </a:r>
            <a:r>
              <a:rPr lang="ko-KR" altLang="en-US" dirty="0"/>
              <a:t>내장 </a:t>
            </a:r>
            <a:r>
              <a:rPr lang="ko-KR" altLang="en-US" dirty="0" err="1"/>
              <a:t>풀업</a:t>
            </a:r>
            <a:r>
              <a:rPr lang="ko-KR" altLang="en-US" dirty="0"/>
              <a:t> 저항 사용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2922378" cy="43821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852936"/>
            <a:ext cx="2766667" cy="165666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718798" y="3800273"/>
            <a:ext cx="733522" cy="786878"/>
          </a:xfrm>
          <a:prstGeom prst="ellipse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6600"/>
              </a:solidFill>
            </a:endParaRP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5649680" y="4684026"/>
            <a:ext cx="2888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800" b="1" dirty="0">
                <a:solidFill>
                  <a:srgbClr val="FF6600"/>
                </a:solidFill>
                <a:latin typeface="+mn-ea"/>
                <a:ea typeface="+mn-ea"/>
              </a:rPr>
              <a:t>버튼 연결 기본 회로에서는 </a:t>
            </a:r>
            <a:r>
              <a:rPr lang="en-US" altLang="ko-KR" sz="1800" b="1" dirty="0">
                <a:solidFill>
                  <a:srgbClr val="FF6600"/>
                </a:solidFill>
                <a:latin typeface="+mn-ea"/>
                <a:ea typeface="+mn-ea"/>
              </a:rPr>
              <a:t>VCC</a:t>
            </a:r>
            <a:r>
              <a:rPr lang="ko-KR" altLang="en-US" sz="1800" b="1" dirty="0">
                <a:solidFill>
                  <a:srgbClr val="FF6600"/>
                </a:solidFill>
                <a:latin typeface="+mn-ea"/>
                <a:ea typeface="+mn-ea"/>
              </a:rPr>
              <a:t>로 연결</a:t>
            </a:r>
          </a:p>
        </p:txBody>
      </p:sp>
    </p:spTree>
    <p:extLst>
      <p:ext uri="{BB962C8B-B14F-4D97-AF65-F5344CB8AC3E}">
        <p14:creationId xmlns:p14="http://schemas.microsoft.com/office/powerpoint/2010/main" val="4075548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8087</TotalTime>
  <Words>281</Words>
  <Application>Microsoft Macintosh PowerPoint</Application>
  <PresentationFormat>화면 슬라이드 쇼(4:3)</PresentationFormat>
  <Paragraphs>52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새굴림</vt:lpstr>
      <vt:lpstr>Arial</vt:lpstr>
      <vt:lpstr>맑은 고딕</vt:lpstr>
      <vt:lpstr>Office 테마</vt:lpstr>
      <vt:lpstr>PowerPoint 프레젠테이션</vt:lpstr>
      <vt:lpstr>버튼 연결 – 기본 회로</vt:lpstr>
      <vt:lpstr>데이터 입력을 위한 함수</vt:lpstr>
      <vt:lpstr>데이터 입력을 위한 함수</vt:lpstr>
      <vt:lpstr>버튼 연결 – 풀다운 저항</vt:lpstr>
      <vt:lpstr>버튼 연결 – 풀업 저항</vt:lpstr>
      <vt:lpstr>버튼 연결</vt:lpstr>
      <vt:lpstr>데이터 입력을 위한 함수</vt:lpstr>
      <vt:lpstr>스케치 6-2 : 내장 풀업 저항 사용</vt:lpstr>
      <vt:lpstr>버튼을 누른 횟수 세기</vt:lpstr>
      <vt:lpstr>스케치 6-5 : 버튼을 누른 횟수 세기</vt:lpstr>
      <vt:lpstr>맺는말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김창호</cp:lastModifiedBy>
  <cp:revision>818</cp:revision>
  <dcterms:created xsi:type="dcterms:W3CDTF">2012-07-11T10:23:22Z</dcterms:created>
  <dcterms:modified xsi:type="dcterms:W3CDTF">2020-07-13T10:29:56Z</dcterms:modified>
</cp:coreProperties>
</file>